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7680325" cy="98758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56" d="100"/>
          <a:sy n="56" d="100"/>
        </p:scale>
        <p:origin x="-2052" y="288"/>
      </p:cViewPr>
      <p:guideLst>
        <p:guide orient="horz" pos="3110"/>
        <p:guide pos="24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1616255"/>
            <a:ext cx="6528276" cy="3438255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041" y="5187102"/>
            <a:ext cx="5760244" cy="2384374"/>
          </a:xfrm>
        </p:spPr>
        <p:txBody>
          <a:bodyPr/>
          <a:lstStyle>
            <a:lvl1pPr marL="0" indent="0" algn="ctr">
              <a:buNone/>
              <a:defRPr sz="2016"/>
            </a:lvl1pPr>
            <a:lvl2pPr marL="384002" indent="0" algn="ctr">
              <a:buNone/>
              <a:defRPr sz="1680"/>
            </a:lvl2pPr>
            <a:lvl3pPr marL="768005" indent="0" algn="ctr">
              <a:buNone/>
              <a:defRPr sz="1512"/>
            </a:lvl3pPr>
            <a:lvl4pPr marL="1152007" indent="0" algn="ctr">
              <a:buNone/>
              <a:defRPr sz="1344"/>
            </a:lvl4pPr>
            <a:lvl5pPr marL="1536009" indent="0" algn="ctr">
              <a:buNone/>
              <a:defRPr sz="1344"/>
            </a:lvl5pPr>
            <a:lvl6pPr marL="1920011" indent="0" algn="ctr">
              <a:buNone/>
              <a:defRPr sz="1344"/>
            </a:lvl6pPr>
            <a:lvl7pPr marL="2304014" indent="0" algn="ctr">
              <a:buNone/>
              <a:defRPr sz="1344"/>
            </a:lvl7pPr>
            <a:lvl8pPr marL="2688016" indent="0" algn="ctr">
              <a:buNone/>
              <a:defRPr sz="1344"/>
            </a:lvl8pPr>
            <a:lvl9pPr marL="3072018" indent="0" algn="ctr">
              <a:buNone/>
              <a:defRPr sz="13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5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6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96233" y="525797"/>
            <a:ext cx="1656070" cy="83693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023" y="525797"/>
            <a:ext cx="4872206" cy="83693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23" y="2462104"/>
            <a:ext cx="6624280" cy="410807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6609042"/>
            <a:ext cx="6624280" cy="216033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400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800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2007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600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20011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4014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801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2018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022" y="2628985"/>
            <a:ext cx="3264138" cy="62661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8165" y="2628985"/>
            <a:ext cx="3264138" cy="62661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525799"/>
            <a:ext cx="6624280" cy="19088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024" y="2420953"/>
            <a:ext cx="3249137" cy="1186471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002" indent="0">
              <a:buNone/>
              <a:defRPr sz="1680" b="1"/>
            </a:lvl2pPr>
            <a:lvl3pPr marL="768005" indent="0">
              <a:buNone/>
              <a:defRPr sz="1512" b="1"/>
            </a:lvl3pPr>
            <a:lvl4pPr marL="1152007" indent="0">
              <a:buNone/>
              <a:defRPr sz="1344" b="1"/>
            </a:lvl4pPr>
            <a:lvl5pPr marL="1536009" indent="0">
              <a:buNone/>
              <a:defRPr sz="1344" b="1"/>
            </a:lvl5pPr>
            <a:lvl6pPr marL="1920011" indent="0">
              <a:buNone/>
              <a:defRPr sz="1344" b="1"/>
            </a:lvl6pPr>
            <a:lvl7pPr marL="2304014" indent="0">
              <a:buNone/>
              <a:defRPr sz="1344" b="1"/>
            </a:lvl7pPr>
            <a:lvl8pPr marL="2688016" indent="0">
              <a:buNone/>
              <a:defRPr sz="1344" b="1"/>
            </a:lvl8pPr>
            <a:lvl9pPr marL="3072018" indent="0">
              <a:buNone/>
              <a:defRPr sz="13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24" y="3607424"/>
            <a:ext cx="3249137" cy="5305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165" y="2420953"/>
            <a:ext cx="3265138" cy="1186471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002" indent="0">
              <a:buNone/>
              <a:defRPr sz="1680" b="1"/>
            </a:lvl2pPr>
            <a:lvl3pPr marL="768005" indent="0">
              <a:buNone/>
              <a:defRPr sz="1512" b="1"/>
            </a:lvl3pPr>
            <a:lvl4pPr marL="1152007" indent="0">
              <a:buNone/>
              <a:defRPr sz="1344" b="1"/>
            </a:lvl4pPr>
            <a:lvl5pPr marL="1536009" indent="0">
              <a:buNone/>
              <a:defRPr sz="1344" b="1"/>
            </a:lvl5pPr>
            <a:lvl6pPr marL="1920011" indent="0">
              <a:buNone/>
              <a:defRPr sz="1344" b="1"/>
            </a:lvl6pPr>
            <a:lvl7pPr marL="2304014" indent="0">
              <a:buNone/>
              <a:defRPr sz="1344" b="1"/>
            </a:lvl7pPr>
            <a:lvl8pPr marL="2688016" indent="0">
              <a:buNone/>
              <a:defRPr sz="1344" b="1"/>
            </a:lvl8pPr>
            <a:lvl9pPr marL="3072018" indent="0">
              <a:buNone/>
              <a:defRPr sz="13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8165" y="3607424"/>
            <a:ext cx="3265138" cy="5305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3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658389"/>
            <a:ext cx="2477105" cy="2304362"/>
          </a:xfrm>
        </p:spPr>
        <p:txBody>
          <a:bodyPr anchor="b"/>
          <a:lstStyle>
            <a:lvl1pPr>
              <a:defRPr sz="26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138" y="1421940"/>
            <a:ext cx="3888165" cy="7018246"/>
          </a:xfrm>
        </p:spPr>
        <p:txBody>
          <a:bodyPr/>
          <a:lstStyle>
            <a:lvl1pPr>
              <a:defRPr sz="2688"/>
            </a:lvl1pPr>
            <a:lvl2pPr>
              <a:defRPr sz="2352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23" y="2962752"/>
            <a:ext cx="2477105" cy="5488863"/>
          </a:xfrm>
        </p:spPr>
        <p:txBody>
          <a:bodyPr/>
          <a:lstStyle>
            <a:lvl1pPr marL="0" indent="0">
              <a:buNone/>
              <a:defRPr sz="1344"/>
            </a:lvl1pPr>
            <a:lvl2pPr marL="384002" indent="0">
              <a:buNone/>
              <a:defRPr sz="1176"/>
            </a:lvl2pPr>
            <a:lvl3pPr marL="768005" indent="0">
              <a:buNone/>
              <a:defRPr sz="1008"/>
            </a:lvl3pPr>
            <a:lvl4pPr marL="1152007" indent="0">
              <a:buNone/>
              <a:defRPr sz="840"/>
            </a:lvl4pPr>
            <a:lvl5pPr marL="1536009" indent="0">
              <a:buNone/>
              <a:defRPr sz="840"/>
            </a:lvl5pPr>
            <a:lvl6pPr marL="1920011" indent="0">
              <a:buNone/>
              <a:defRPr sz="840"/>
            </a:lvl6pPr>
            <a:lvl7pPr marL="2304014" indent="0">
              <a:buNone/>
              <a:defRPr sz="840"/>
            </a:lvl7pPr>
            <a:lvl8pPr marL="2688016" indent="0">
              <a:buNone/>
              <a:defRPr sz="840"/>
            </a:lvl8pPr>
            <a:lvl9pPr marL="3072018" indent="0">
              <a:buNone/>
              <a:defRPr sz="8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658389"/>
            <a:ext cx="2477105" cy="2304362"/>
          </a:xfrm>
        </p:spPr>
        <p:txBody>
          <a:bodyPr anchor="b"/>
          <a:lstStyle>
            <a:lvl1pPr>
              <a:defRPr sz="26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65138" y="1421940"/>
            <a:ext cx="3888165" cy="7018246"/>
          </a:xfrm>
        </p:spPr>
        <p:txBody>
          <a:bodyPr anchor="t"/>
          <a:lstStyle>
            <a:lvl1pPr marL="0" indent="0">
              <a:buNone/>
              <a:defRPr sz="2688"/>
            </a:lvl1pPr>
            <a:lvl2pPr marL="384002" indent="0">
              <a:buNone/>
              <a:defRPr sz="2352"/>
            </a:lvl2pPr>
            <a:lvl3pPr marL="768005" indent="0">
              <a:buNone/>
              <a:defRPr sz="2016"/>
            </a:lvl3pPr>
            <a:lvl4pPr marL="1152007" indent="0">
              <a:buNone/>
              <a:defRPr sz="1680"/>
            </a:lvl4pPr>
            <a:lvl5pPr marL="1536009" indent="0">
              <a:buNone/>
              <a:defRPr sz="1680"/>
            </a:lvl5pPr>
            <a:lvl6pPr marL="1920011" indent="0">
              <a:buNone/>
              <a:defRPr sz="1680"/>
            </a:lvl6pPr>
            <a:lvl7pPr marL="2304014" indent="0">
              <a:buNone/>
              <a:defRPr sz="1680"/>
            </a:lvl7pPr>
            <a:lvl8pPr marL="2688016" indent="0">
              <a:buNone/>
              <a:defRPr sz="1680"/>
            </a:lvl8pPr>
            <a:lvl9pPr marL="3072018" indent="0">
              <a:buNone/>
              <a:defRPr sz="1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23" y="2962752"/>
            <a:ext cx="2477105" cy="5488863"/>
          </a:xfrm>
        </p:spPr>
        <p:txBody>
          <a:bodyPr/>
          <a:lstStyle>
            <a:lvl1pPr marL="0" indent="0">
              <a:buNone/>
              <a:defRPr sz="1344"/>
            </a:lvl1pPr>
            <a:lvl2pPr marL="384002" indent="0">
              <a:buNone/>
              <a:defRPr sz="1176"/>
            </a:lvl2pPr>
            <a:lvl3pPr marL="768005" indent="0">
              <a:buNone/>
              <a:defRPr sz="1008"/>
            </a:lvl3pPr>
            <a:lvl4pPr marL="1152007" indent="0">
              <a:buNone/>
              <a:defRPr sz="840"/>
            </a:lvl4pPr>
            <a:lvl5pPr marL="1536009" indent="0">
              <a:buNone/>
              <a:defRPr sz="840"/>
            </a:lvl5pPr>
            <a:lvl6pPr marL="1920011" indent="0">
              <a:buNone/>
              <a:defRPr sz="840"/>
            </a:lvl6pPr>
            <a:lvl7pPr marL="2304014" indent="0">
              <a:buNone/>
              <a:defRPr sz="840"/>
            </a:lvl7pPr>
            <a:lvl8pPr marL="2688016" indent="0">
              <a:buNone/>
              <a:defRPr sz="840"/>
            </a:lvl8pPr>
            <a:lvl9pPr marL="3072018" indent="0">
              <a:buNone/>
              <a:defRPr sz="8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23" y="525799"/>
            <a:ext cx="6624280" cy="190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23" y="2628985"/>
            <a:ext cx="6624280" cy="626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8022" y="9153441"/>
            <a:ext cx="1728073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361C-3C17-4E46-AC01-783305F56AE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4108" y="9153441"/>
            <a:ext cx="2592110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4230" y="9153441"/>
            <a:ext cx="1728073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3845-4CCE-4B12-B302-8CEA2A35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7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8005" rtl="0" eaLnBrk="1" latinLnBrk="0" hangingPunct="1">
        <a:lnSpc>
          <a:spcPct val="90000"/>
        </a:lnSpc>
        <a:spcBef>
          <a:spcPct val="0"/>
        </a:spcBef>
        <a:buNone/>
        <a:defRPr sz="36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01" indent="-192001" algn="l" defTabSz="76800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2" kern="1200">
          <a:solidFill>
            <a:schemeClr val="tx1"/>
          </a:solidFill>
          <a:latin typeface="+mn-lt"/>
          <a:ea typeface="+mn-ea"/>
          <a:cs typeface="+mn-cs"/>
        </a:defRPr>
      </a:lvl1pPr>
      <a:lvl2pPr marL="576003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60006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08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0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2013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6015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80017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4019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4002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8005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7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6009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20011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4014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8016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2018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ipling.brandy.a@muscogee.k12.ga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ed.mcgraw-hill.com/connected/login.d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ookfind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arsonsuccessnet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741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KG Melonheadz" panose="02000000000000000000" pitchFamily="2" charset="0"/>
              </a:rPr>
              <a:t>2</a:t>
            </a:r>
            <a:r>
              <a:rPr lang="en-US" sz="6000" baseline="30000" dirty="0" smtClean="0">
                <a:latin typeface="KG Melonheadz" panose="02000000000000000000" pitchFamily="2" charset="0"/>
              </a:rPr>
              <a:t>nd</a:t>
            </a:r>
            <a:r>
              <a:rPr lang="en-US" sz="6000" dirty="0" smtClean="0">
                <a:latin typeface="KG Melonheadz" panose="02000000000000000000" pitchFamily="2" charset="0"/>
              </a:rPr>
              <a:t> Grade</a:t>
            </a:r>
            <a:endParaRPr lang="en-US" sz="6000" dirty="0">
              <a:latin typeface="KG Melonheadz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8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kcool" panose="02000603000000000000" pitchFamily="2" charset="0"/>
                <a:ea typeface="Ckcool" panose="02000603000000000000" pitchFamily="2" charset="0"/>
              </a:rPr>
              <a:t>Daily Schedule</a:t>
            </a:r>
            <a:endParaRPr lang="en-US" sz="6000" dirty="0">
              <a:latin typeface="Ckcool" panose="02000603000000000000" pitchFamily="2" charset="0"/>
              <a:ea typeface="Ckcool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192" y="2556588"/>
            <a:ext cx="66433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This is our typical schedule.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7:45 - 8:15 Morning Routine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8:15 – 9:45 Math Workshop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9:45 – 11:25 Reading Workshop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11:25 – 11:55 Lunch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11:55 – 12:25 Phonics 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12:25 – 1:00 Writing/ Grammar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1:00 – 1:30 Playground 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1:30 – 2:10 Science/ Social Studies</a:t>
            </a:r>
          </a:p>
          <a:p>
            <a:pPr algn="ctr"/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2:10 -2:25 Dismissal Routine</a:t>
            </a:r>
            <a:r>
              <a:rPr lang="en-US" sz="36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 </a:t>
            </a:r>
            <a:endParaRPr lang="en-US" sz="36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7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kdotty" panose="02000603000000000000" pitchFamily="2" charset="0"/>
                <a:ea typeface="Ckdotty" panose="02000603000000000000" pitchFamily="2" charset="0"/>
              </a:rPr>
              <a:t>Contact Information</a:t>
            </a:r>
            <a:endParaRPr lang="en-US" sz="6000" dirty="0">
              <a:latin typeface="Ckdotty" panose="02000603000000000000" pitchFamily="2" charset="0"/>
              <a:ea typeface="Ckdotty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63" y="7404429"/>
            <a:ext cx="66433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Email – </a:t>
            </a:r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sipling.brandy.a@muscogee.k12.ga.us</a:t>
            </a:r>
            <a:endParaRPr lang="en-US" sz="2400" dirty="0" smtClean="0">
              <a:latin typeface="HelloIHeartYou" panose="02000603000000000000" pitchFamily="2" charset="0"/>
              <a:ea typeface="HelloIHeartYou" panose="02000603000000000000" pitchFamily="2" charset="0"/>
            </a:endParaRPr>
          </a:p>
          <a:p>
            <a:pPr algn="ctr"/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School phone- 706-569-3664</a:t>
            </a:r>
          </a:p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Class </a:t>
            </a:r>
            <a:r>
              <a:rPr lang="en-US" sz="2400" dirty="0">
                <a:latin typeface="HelloIHeartYou" panose="02000603000000000000" pitchFamily="2" charset="0"/>
                <a:ea typeface="HelloIHeartYou" panose="02000603000000000000" pitchFamily="2" charset="0"/>
              </a:rPr>
              <a:t>website- http://siplingcubs.weebly.com/</a:t>
            </a:r>
            <a:endParaRPr lang="en-US" sz="24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2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" y="0"/>
            <a:ext cx="7675917" cy="9875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994" y="8860175"/>
            <a:ext cx="5710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klittlebuttons" panose="02000603000000000000" pitchFamily="2" charset="0"/>
                <a:ea typeface="Cklittlebuttons" panose="02000603000000000000" pitchFamily="2" charset="0"/>
              </a:rPr>
              <a:t>BEAR binder</a:t>
            </a:r>
            <a:endParaRPr lang="en-US" sz="5400" dirty="0">
              <a:latin typeface="Cklittlebuttons" panose="02000603000000000000" pitchFamily="2" charset="0"/>
              <a:ea typeface="Cklittlebuttons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463" y="3359021"/>
            <a:ext cx="66433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Each day your child will bring home his/ her binder. </a:t>
            </a:r>
          </a:p>
          <a:p>
            <a:pPr algn="ctr"/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Included in the binder-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Homework (due Fridays)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Reading log (due Fridays)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Place for notes/ money(please label)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Daily Agenda (please sign daily)/ behavior notes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Classwork-not graded (review at home)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Take- home reading envelope (due the next day)</a:t>
            </a:r>
          </a:p>
        </p:txBody>
      </p:sp>
    </p:spTree>
    <p:extLst>
      <p:ext uri="{BB962C8B-B14F-4D97-AF65-F5344CB8AC3E}">
        <p14:creationId xmlns:p14="http://schemas.microsoft.com/office/powerpoint/2010/main" val="236060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kcool" panose="02000603000000000000" pitchFamily="2" charset="0"/>
                <a:ea typeface="Ckcool" panose="02000603000000000000" pitchFamily="2" charset="0"/>
              </a:rPr>
              <a:t>Grades</a:t>
            </a:r>
            <a:endParaRPr lang="en-US" sz="6000" dirty="0">
              <a:latin typeface="Ckcool" panose="02000603000000000000" pitchFamily="2" charset="0"/>
              <a:ea typeface="Ckcool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223" y="6811347"/>
            <a:ext cx="7016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On Mondays, your child will bring you a cub report with weekly graded papers. Please keep papers and return signed folder to school. Infinite Campus is also updated for current averages in each subject.</a:t>
            </a:r>
            <a:endParaRPr lang="en-US" sz="24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3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lu" panose="02000603000000000000" pitchFamily="2" charset="0"/>
                <a:ea typeface="Lulu" panose="02000603000000000000" pitchFamily="2" charset="0"/>
              </a:rPr>
              <a:t>Reading</a:t>
            </a:r>
            <a:endParaRPr lang="en-US" sz="60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4533" y="4497355"/>
            <a:ext cx="53509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We use the Reading Wonders series. Please use the website to practice the weekly </a:t>
            </a:r>
            <a:r>
              <a:rPr lang="en-US" sz="3200" dirty="0">
                <a:latin typeface="HelloIHeartYou" panose="02000603000000000000" pitchFamily="2" charset="0"/>
                <a:ea typeface="HelloIHeartYou" panose="02000603000000000000" pitchFamily="2" charset="0"/>
              </a:rPr>
              <a:t>reading skills. </a:t>
            </a:r>
            <a:r>
              <a:rPr lang="en-US" sz="3200" dirty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http://</a:t>
            </a:r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connected.mcgraw-hill.com/connected/login.do</a:t>
            </a:r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Weekly comprehension tests are taken online in the computer lab.</a:t>
            </a:r>
            <a:endParaRPr lang="en-US" sz="28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9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KG Melonheadz" panose="02000000000000000000" pitchFamily="2" charset="0"/>
              </a:rPr>
              <a:t>Accelerated Reader</a:t>
            </a:r>
            <a:endParaRPr lang="en-US" sz="6000" dirty="0">
              <a:latin typeface="KG Melonheadz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241" y="5971592"/>
            <a:ext cx="6643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As a way to improve comprehension, we use the AR program. </a:t>
            </a:r>
            <a:r>
              <a:rPr lang="en-US" sz="2400" dirty="0">
                <a:latin typeface="HelloIHeartYou" panose="02000603000000000000" pitchFamily="2" charset="0"/>
                <a:ea typeface="HelloIHeartYou" panose="02000603000000000000" pitchFamily="2" charset="0"/>
              </a:rPr>
              <a:t>Use </a:t>
            </a:r>
            <a:r>
              <a:rPr lang="en-US" sz="2400" dirty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http://</a:t>
            </a:r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www.arbookfind.com</a:t>
            </a:r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 to help find books for your child’s level. Throughout the year there are many goals and rewards for reaching these goals.</a:t>
            </a:r>
          </a:p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Homework includes reading 20 minutes nightly. </a:t>
            </a:r>
            <a:endParaRPr lang="en-US" sz="24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3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" y="0"/>
            <a:ext cx="7675917" cy="9875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4994" y="8860175"/>
            <a:ext cx="571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kshadow" panose="02000603000000000000" pitchFamily="2" charset="0"/>
                <a:ea typeface="Ckshadow" panose="02000603000000000000" pitchFamily="2" charset="0"/>
              </a:rPr>
              <a:t>Math</a:t>
            </a:r>
            <a:endParaRPr lang="en-US" sz="6000" dirty="0">
              <a:latin typeface="Ckshadow" panose="02000603000000000000" pitchFamily="2" charset="0"/>
              <a:ea typeface="Ckshadow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463" y="5337110"/>
            <a:ext cx="66433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We use the Envision math program. </a:t>
            </a:r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Please use the following website </a:t>
            </a:r>
            <a:r>
              <a:rPr lang="en-US" sz="3200" dirty="0">
                <a:latin typeface="HelloIHeartYou" panose="02000603000000000000" pitchFamily="2" charset="0"/>
                <a:ea typeface="HelloIHeartYou" panose="02000603000000000000" pitchFamily="2" charset="0"/>
              </a:rPr>
              <a:t>for practice. </a:t>
            </a:r>
            <a:r>
              <a:rPr lang="en-US" sz="3200" dirty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https://</a:t>
            </a:r>
            <a:r>
              <a:rPr lang="en-US" sz="3200" dirty="0" smtClean="0">
                <a:latin typeface="HelloIHeartYou" panose="02000603000000000000" pitchFamily="2" charset="0"/>
                <a:ea typeface="HelloIHeartYou" panose="02000603000000000000" pitchFamily="2" charset="0"/>
                <a:hlinkClick r:id="rId3"/>
              </a:rPr>
              <a:t>www.pearsonsuccessnet.com/</a:t>
            </a:r>
            <a:endParaRPr lang="en-US" sz="3200" dirty="0" smtClean="0">
              <a:latin typeface="HelloIHeartYou" panose="02000603000000000000" pitchFamily="2" charset="0"/>
              <a:ea typeface="HelloIHeartYou" panose="02000603000000000000" pitchFamily="2" charset="0"/>
            </a:endParaRPr>
          </a:p>
          <a:p>
            <a:pPr algn="ctr"/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Another </a:t>
            </a:r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part of 2</a:t>
            </a:r>
            <a:r>
              <a:rPr lang="en-US" sz="2400" baseline="300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nd</a:t>
            </a:r>
            <a:r>
              <a:rPr lang="en-US" sz="2400" dirty="0" smtClean="0">
                <a:latin typeface="HelloIHeartYou" panose="02000603000000000000" pitchFamily="2" charset="0"/>
                <a:ea typeface="HelloIHeartYou" panose="02000603000000000000" pitchFamily="2" charset="0"/>
              </a:rPr>
              <a:t> grade math is mastery of addition/ subtraction facts to 20.</a:t>
            </a:r>
            <a:endParaRPr lang="en-US" sz="2400" dirty="0">
              <a:latin typeface="HelloIHeartYou" panose="02000603000000000000" pitchFamily="2" charset="0"/>
              <a:ea typeface="HelloIHeartYo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7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288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Reed</dc:creator>
  <cp:lastModifiedBy>Brandy</cp:lastModifiedBy>
  <cp:revision>5</cp:revision>
  <dcterms:created xsi:type="dcterms:W3CDTF">2015-05-02T18:13:32Z</dcterms:created>
  <dcterms:modified xsi:type="dcterms:W3CDTF">2015-07-12T14:02:21Z</dcterms:modified>
</cp:coreProperties>
</file>